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handoutMasterIdLst>
    <p:handoutMasterId r:id="rId20"/>
  </p:handoutMasterIdLst>
  <p:sldIdLst>
    <p:sldId id="271" r:id="rId2"/>
    <p:sldId id="261" r:id="rId3"/>
    <p:sldId id="269" r:id="rId4"/>
    <p:sldId id="259" r:id="rId5"/>
    <p:sldId id="275" r:id="rId6"/>
    <p:sldId id="272" r:id="rId7"/>
    <p:sldId id="257" r:id="rId8"/>
    <p:sldId id="264" r:id="rId9"/>
    <p:sldId id="274" r:id="rId10"/>
    <p:sldId id="273" r:id="rId11"/>
    <p:sldId id="262" r:id="rId12"/>
    <p:sldId id="258" r:id="rId13"/>
    <p:sldId id="268" r:id="rId14"/>
    <p:sldId id="267" r:id="rId15"/>
    <p:sldId id="265" r:id="rId16"/>
    <p:sldId id="270" r:id="rId17"/>
    <p:sldId id="266"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2445" autoAdjust="0"/>
  </p:normalViewPr>
  <p:slideViewPr>
    <p:cSldViewPr snapToGrid="0">
      <p:cViewPr varScale="1">
        <p:scale>
          <a:sx n="90" d="100"/>
          <a:sy n="90" d="100"/>
        </p:scale>
        <p:origin x="396"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64ADADF-FAB0-4573-BE08-5E87179D2C5C}" type="datetimeFigureOut">
              <a:rPr lang="en-US" smtClean="0"/>
              <a:t>8/24/2018</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4EA0497-1F35-478F-AC4A-A1C697DC82D4}" type="slidenum">
              <a:rPr lang="en-US" smtClean="0"/>
              <a:t>‹#›</a:t>
            </a:fld>
            <a:endParaRPr lang="en-US" dirty="0"/>
          </a:p>
        </p:txBody>
      </p:sp>
    </p:spTree>
    <p:extLst>
      <p:ext uri="{BB962C8B-B14F-4D97-AF65-F5344CB8AC3E}">
        <p14:creationId xmlns:p14="http://schemas.microsoft.com/office/powerpoint/2010/main" val="352300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DA93DCC-8979-4C7D-A115-6C4A2C5C609F}" type="datetimeFigureOut">
              <a:rPr lang="en-US" smtClean="0"/>
              <a:t>8/24/2018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16178E2-2C3D-4C00-BB51-8DCC7548D700}" type="slidenum">
              <a:rPr lang="en-US" smtClean="0"/>
              <a:t>‹#›</a:t>
            </a:fld>
            <a:endParaRPr lang="en-US" dirty="0"/>
          </a:p>
        </p:txBody>
      </p:sp>
    </p:spTree>
    <p:extLst>
      <p:ext uri="{BB962C8B-B14F-4D97-AF65-F5344CB8AC3E}">
        <p14:creationId xmlns:p14="http://schemas.microsoft.com/office/powerpoint/2010/main" val="273761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a:t>
            </a:fld>
            <a:endParaRPr lang="en-US" dirty="0"/>
          </a:p>
        </p:txBody>
      </p:sp>
    </p:spTree>
    <p:extLst>
      <p:ext uri="{BB962C8B-B14F-4D97-AF65-F5344CB8AC3E}">
        <p14:creationId xmlns:p14="http://schemas.microsoft.com/office/powerpoint/2010/main" val="315372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Highway contractor</a:t>
            </a:r>
            <a:r>
              <a:rPr lang="en-US" baseline="0" dirty="0" smtClean="0"/>
              <a:t> &amp; his sub contractor open to working with the utility to get the best product.</a:t>
            </a:r>
            <a:endParaRPr lang="en-US" dirty="0" smtClean="0"/>
          </a:p>
        </p:txBody>
      </p:sp>
      <p:sp>
        <p:nvSpPr>
          <p:cNvPr id="4" name="Slide Number Placeholder 3"/>
          <p:cNvSpPr>
            <a:spLocks noGrp="1"/>
          </p:cNvSpPr>
          <p:nvPr>
            <p:ph type="sldNum" sz="quarter" idx="10"/>
          </p:nvPr>
        </p:nvSpPr>
        <p:spPr/>
        <p:txBody>
          <a:bodyPr/>
          <a:lstStyle/>
          <a:p>
            <a:fld id="{116178E2-2C3D-4C00-BB51-8DCC7548D700}" type="slidenum">
              <a:rPr lang="en-US" smtClean="0"/>
              <a:t>10</a:t>
            </a:fld>
            <a:endParaRPr lang="en-US" dirty="0"/>
          </a:p>
        </p:txBody>
      </p:sp>
    </p:spTree>
    <p:extLst>
      <p:ext uri="{BB962C8B-B14F-4D97-AF65-F5344CB8AC3E}">
        <p14:creationId xmlns:p14="http://schemas.microsoft.com/office/powerpoint/2010/main" val="368263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Departments</a:t>
            </a:r>
            <a:r>
              <a:rPr lang="en-US" baseline="0" dirty="0" smtClean="0"/>
              <a:t> often worry about stepping on each others’ toes. Some separation prevents having too many cooks; too much separation can lead to overlooked details.</a:t>
            </a:r>
          </a:p>
          <a:p>
            <a:r>
              <a:rPr lang="en-US" dirty="0" smtClean="0"/>
              <a:t>Options were to pay the property owner for the impact or relocate</a:t>
            </a:r>
            <a:r>
              <a:rPr lang="en-US" baseline="0" dirty="0" smtClean="0"/>
              <a:t> with the highway contract.</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11</a:t>
            </a:fld>
            <a:endParaRPr lang="en-US" dirty="0"/>
          </a:p>
        </p:txBody>
      </p:sp>
    </p:spTree>
    <p:extLst>
      <p:ext uri="{BB962C8B-B14F-4D97-AF65-F5344CB8AC3E}">
        <p14:creationId xmlns:p14="http://schemas.microsoft.com/office/powerpoint/2010/main" val="118014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often the utilities’ preference</a:t>
            </a:r>
            <a:r>
              <a:rPr lang="en-US" baseline="0" dirty="0" smtClean="0"/>
              <a:t> that all line in the area be relocated, regardless of level of impact. Statewide SUE services were called on to locate the existing line.</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12</a:t>
            </a:fld>
            <a:endParaRPr lang="en-US" dirty="0"/>
          </a:p>
        </p:txBody>
      </p:sp>
    </p:spTree>
    <p:extLst>
      <p:ext uri="{BB962C8B-B14F-4D97-AF65-F5344CB8AC3E}">
        <p14:creationId xmlns:p14="http://schemas.microsoft.com/office/powerpoint/2010/main" val="291529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13</a:t>
            </a:fld>
            <a:endParaRPr lang="en-US" dirty="0"/>
          </a:p>
        </p:txBody>
      </p:sp>
    </p:spTree>
    <p:extLst>
      <p:ext uri="{BB962C8B-B14F-4D97-AF65-F5344CB8AC3E}">
        <p14:creationId xmlns:p14="http://schemas.microsoft.com/office/powerpoint/2010/main" val="174179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14</a:t>
            </a:fld>
            <a:endParaRPr lang="en-US" dirty="0"/>
          </a:p>
        </p:txBody>
      </p:sp>
    </p:spTree>
    <p:extLst>
      <p:ext uri="{BB962C8B-B14F-4D97-AF65-F5344CB8AC3E}">
        <p14:creationId xmlns:p14="http://schemas.microsoft.com/office/powerpoint/2010/main" val="86498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Utility design</a:t>
            </a:r>
            <a:r>
              <a:rPr lang="en-US" baseline="0" dirty="0" smtClean="0"/>
              <a:t> is estimated differently in the Cabinet’s design process than it is in the utility coordination process.</a:t>
            </a:r>
          </a:p>
          <a:p>
            <a:r>
              <a:rPr lang="en-US" baseline="0" dirty="0" smtClean="0"/>
              <a:t>ROW coordination is vital in order to get useful information from property owners as well as for clearing priority parcels for utility companies.</a:t>
            </a:r>
            <a:endParaRPr lang="en-US" dirty="0" smtClean="0"/>
          </a:p>
          <a:p>
            <a:r>
              <a:rPr lang="en-US" dirty="0" smtClean="0"/>
              <a:t>By having the relocation design done by the roadway consultant we had hoped to avoid last minute changes that can</a:t>
            </a:r>
            <a:r>
              <a:rPr lang="en-US" baseline="0" dirty="0" smtClean="0"/>
              <a:t> be common when working with utility consultants.</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15</a:t>
            </a:fld>
            <a:endParaRPr lang="en-US" dirty="0"/>
          </a:p>
        </p:txBody>
      </p:sp>
    </p:spTree>
    <p:extLst>
      <p:ext uri="{BB962C8B-B14F-4D97-AF65-F5344CB8AC3E}">
        <p14:creationId xmlns:p14="http://schemas.microsoft.com/office/powerpoint/2010/main" val="1034890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16</a:t>
            </a:fld>
            <a:endParaRPr lang="en-US" dirty="0"/>
          </a:p>
        </p:txBody>
      </p:sp>
    </p:spTree>
    <p:extLst>
      <p:ext uri="{BB962C8B-B14F-4D97-AF65-F5344CB8AC3E}">
        <p14:creationId xmlns:p14="http://schemas.microsoft.com/office/powerpoint/2010/main" val="123364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17</a:t>
            </a:fld>
            <a:endParaRPr lang="en-US" dirty="0"/>
          </a:p>
        </p:txBody>
      </p:sp>
    </p:spTree>
    <p:extLst>
      <p:ext uri="{BB962C8B-B14F-4D97-AF65-F5344CB8AC3E}">
        <p14:creationId xmlns:p14="http://schemas.microsoft.com/office/powerpoint/2010/main" val="334643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Project on US25E in Corbin in Knox County to improve access management.</a:t>
            </a:r>
            <a:r>
              <a:rPr lang="en-US" baseline="0" dirty="0" smtClean="0"/>
              <a:t> Involved removing/relocating traffic signals, adding or improving frontage roads.</a:t>
            </a:r>
            <a:endParaRPr lang="en-US" dirty="0" smtClean="0"/>
          </a:p>
          <a:p>
            <a:r>
              <a:rPr lang="en-US" dirty="0" smtClean="0"/>
              <a:t>Corbin/I-75 to the left, Barbourville</a:t>
            </a:r>
            <a:r>
              <a:rPr lang="en-US" baseline="0" dirty="0" smtClean="0"/>
              <a:t> to the right. 4 signals in 0.4 miles; reduced to 3. 34 access points reduced to 32, some right in-right out. 18 median crossovers reduced to 13, some left turn only.</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2</a:t>
            </a:fld>
            <a:endParaRPr lang="en-US" dirty="0"/>
          </a:p>
        </p:txBody>
      </p:sp>
    </p:spTree>
    <p:extLst>
      <p:ext uri="{BB962C8B-B14F-4D97-AF65-F5344CB8AC3E}">
        <p14:creationId xmlns:p14="http://schemas.microsoft.com/office/powerpoint/2010/main" val="107402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included many more companies than are usually involved.</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3</a:t>
            </a:fld>
            <a:endParaRPr lang="en-US" dirty="0"/>
          </a:p>
        </p:txBody>
      </p:sp>
    </p:spTree>
    <p:extLst>
      <p:ext uri="{BB962C8B-B14F-4D97-AF65-F5344CB8AC3E}">
        <p14:creationId xmlns:p14="http://schemas.microsoft.com/office/powerpoint/2010/main" val="25048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Barbourville &amp; Corbin</a:t>
            </a:r>
            <a:r>
              <a:rPr lang="en-US" baseline="0" dirty="0" smtClean="0"/>
              <a:t> Utilities receptive to allowing the Cabinet to handle their relocations. Laurel Water District #2 preferred a traditional approach. LWD did not complete relocation before letting.</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4</a:t>
            </a:fld>
            <a:endParaRPr lang="en-US" dirty="0"/>
          </a:p>
        </p:txBody>
      </p:sp>
    </p:spTree>
    <p:extLst>
      <p:ext uri="{BB962C8B-B14F-4D97-AF65-F5344CB8AC3E}">
        <p14:creationId xmlns:p14="http://schemas.microsoft.com/office/powerpoint/2010/main" val="398014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comments on having relocation work done in</a:t>
            </a:r>
            <a:r>
              <a:rPr lang="en-US" baseline="0" dirty="0" smtClean="0"/>
              <a:t> the Cabinet’s highway contract</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5</a:t>
            </a:fld>
            <a:endParaRPr lang="en-US" dirty="0"/>
          </a:p>
        </p:txBody>
      </p:sp>
    </p:spTree>
    <p:extLst>
      <p:ext uri="{BB962C8B-B14F-4D97-AF65-F5344CB8AC3E}">
        <p14:creationId xmlns:p14="http://schemas.microsoft.com/office/powerpoint/2010/main" val="257673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10,000’ of water &amp; sewer lines vying for space with ditches</a:t>
            </a:r>
            <a:r>
              <a:rPr lang="en-US" baseline="0" dirty="0" smtClean="0"/>
              <a:t> &amp; storm sewer pipe.</a:t>
            </a:r>
          </a:p>
          <a:p>
            <a:r>
              <a:rPr lang="en-US" baseline="0" dirty="0" smtClean="0"/>
              <a:t>Also decreases the chance of a conflict being overlooked.</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6</a:t>
            </a:fld>
            <a:endParaRPr lang="en-US" dirty="0"/>
          </a:p>
        </p:txBody>
      </p:sp>
    </p:spTree>
    <p:extLst>
      <p:ext uri="{BB962C8B-B14F-4D97-AF65-F5344CB8AC3E}">
        <p14:creationId xmlns:p14="http://schemas.microsoft.com/office/powerpoint/2010/main" val="388338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Barbourville Utilities’ large DI line presented the most significant single</a:t>
            </a:r>
            <a:r>
              <a:rPr lang="en-US" baseline="0" dirty="0" smtClean="0"/>
              <a:t> item cost.</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7</a:t>
            </a:fld>
            <a:endParaRPr lang="en-US" dirty="0"/>
          </a:p>
        </p:txBody>
      </p:sp>
    </p:spTree>
    <p:extLst>
      <p:ext uri="{BB962C8B-B14F-4D97-AF65-F5344CB8AC3E}">
        <p14:creationId xmlns:p14="http://schemas.microsoft.com/office/powerpoint/2010/main" val="3546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Line could be mostly avoided by modifying shoulder work, resulting in a substantial cost savings.</a:t>
            </a:r>
            <a:endParaRPr lang="en-US" dirty="0" smtClean="0"/>
          </a:p>
        </p:txBody>
      </p:sp>
      <p:sp>
        <p:nvSpPr>
          <p:cNvPr id="4" name="Slide Number Placeholder 3"/>
          <p:cNvSpPr>
            <a:spLocks noGrp="1"/>
          </p:cNvSpPr>
          <p:nvPr>
            <p:ph type="sldNum" sz="quarter" idx="10"/>
          </p:nvPr>
        </p:nvSpPr>
        <p:spPr/>
        <p:txBody>
          <a:bodyPr/>
          <a:lstStyle/>
          <a:p>
            <a:fld id="{116178E2-2C3D-4C00-BB51-8DCC7548D700}" type="slidenum">
              <a:rPr lang="en-US" smtClean="0"/>
              <a:t>8</a:t>
            </a:fld>
            <a:endParaRPr lang="en-US" dirty="0"/>
          </a:p>
        </p:txBody>
      </p:sp>
    </p:spTree>
    <p:extLst>
      <p:ext uri="{BB962C8B-B14F-4D97-AF65-F5344CB8AC3E}">
        <p14:creationId xmlns:p14="http://schemas.microsoft.com/office/powerpoint/2010/main" val="231513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section &amp; plan notes.</a:t>
            </a:r>
          </a:p>
          <a:p>
            <a:r>
              <a:rPr lang="en-US" baseline="0" dirty="0" smtClean="0"/>
              <a:t>Perforated pipe was added where needed to allow for drainage once the decision was made to not daylight the shoulder.</a:t>
            </a:r>
            <a:endParaRPr lang="en-US" dirty="0"/>
          </a:p>
        </p:txBody>
      </p:sp>
      <p:sp>
        <p:nvSpPr>
          <p:cNvPr id="4" name="Slide Number Placeholder 3"/>
          <p:cNvSpPr>
            <a:spLocks noGrp="1"/>
          </p:cNvSpPr>
          <p:nvPr>
            <p:ph type="sldNum" sz="quarter" idx="10"/>
          </p:nvPr>
        </p:nvSpPr>
        <p:spPr/>
        <p:txBody>
          <a:bodyPr/>
          <a:lstStyle/>
          <a:p>
            <a:fld id="{116178E2-2C3D-4C00-BB51-8DCC7548D700}" type="slidenum">
              <a:rPr lang="en-US" smtClean="0"/>
              <a:t>9</a:t>
            </a:fld>
            <a:endParaRPr lang="en-US" dirty="0"/>
          </a:p>
        </p:txBody>
      </p:sp>
    </p:spTree>
    <p:extLst>
      <p:ext uri="{BB962C8B-B14F-4D97-AF65-F5344CB8AC3E}">
        <p14:creationId xmlns:p14="http://schemas.microsoft.com/office/powerpoint/2010/main" val="204926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157AAD-F29B-4BDB-9D5F-CA4C66C1735D}" type="datetimeFigureOut">
              <a:rPr lang="en-US" smtClean="0"/>
              <a:t>8/24/2018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756AE30-C6F4-485D-BE23-47C2682AA521}"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768024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136501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139804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4128397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bg1"/>
                </a:solidFill>
              </a:defRPr>
            </a:lvl1pPr>
          </a:lstStyle>
          <a:p>
            <a:fld id="{87157AAD-F29B-4BDB-9D5F-CA4C66C1735D}" type="datetimeFigureOut">
              <a:rPr lang="en-US" smtClean="0"/>
              <a:pPr/>
              <a:t>8/24/2018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bg1"/>
                </a:solidFill>
              </a:defRPr>
            </a:lvl1pPr>
          </a:lstStyle>
          <a:p>
            <a:fld id="{E756AE30-C6F4-485D-BE23-47C2682AA521}"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9337697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4337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370266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354339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7AAD-F29B-4BDB-9D5F-CA4C66C1735D}" type="datetimeFigureOut">
              <a:rPr lang="en-US" smtClean="0"/>
              <a:t>8/24/2018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56AE30-C6F4-485D-BE23-47C2682AA521}" type="slidenum">
              <a:rPr lang="en-US" smtClean="0"/>
              <a:t>‹#›</a:t>
            </a:fld>
            <a:endParaRPr lang="en-US" dirty="0"/>
          </a:p>
        </p:txBody>
      </p:sp>
    </p:spTree>
    <p:extLst>
      <p:ext uri="{BB962C8B-B14F-4D97-AF65-F5344CB8AC3E}">
        <p14:creationId xmlns:p14="http://schemas.microsoft.com/office/powerpoint/2010/main" val="370749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157AAD-F29B-4BDB-9D5F-CA4C66C1735D}" type="datetimeFigureOut">
              <a:rPr lang="en-US" smtClean="0"/>
              <a:t>8/24/2018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756AE30-C6F4-485D-BE23-47C2682AA52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924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157AAD-F29B-4BDB-9D5F-CA4C66C1735D}" type="datetimeFigureOut">
              <a:rPr lang="en-US" smtClean="0"/>
              <a:t>8/24/2018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756AE30-C6F4-485D-BE23-47C2682AA52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3577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157AAD-F29B-4BDB-9D5F-CA4C66C1735D}" type="datetimeFigureOut">
              <a:rPr lang="en-US" smtClean="0"/>
              <a:t>8/24/2018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756AE30-C6F4-485D-BE23-47C2682AA521}"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1386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2009553"/>
            <a:ext cx="9612971" cy="2144544"/>
          </a:xfrm>
        </p:spPr>
        <p:txBody>
          <a:bodyPr/>
          <a:lstStyle/>
          <a:p>
            <a:r>
              <a:rPr lang="en-US" dirty="0">
                <a:solidFill>
                  <a:schemeClr val="bg1"/>
                </a:solidFill>
              </a:rPr>
              <a:t>Utility Coordination:</a:t>
            </a:r>
            <a:br>
              <a:rPr lang="en-US" dirty="0">
                <a:solidFill>
                  <a:schemeClr val="bg1"/>
                </a:solidFill>
              </a:rPr>
            </a:br>
            <a:r>
              <a:rPr lang="en-US" sz="6600" dirty="0">
                <a:solidFill>
                  <a:schemeClr val="bg1"/>
                </a:solidFill>
              </a:rPr>
              <a:t>Lessons </a:t>
            </a:r>
            <a:r>
              <a:rPr lang="en-US" sz="6600" dirty="0" smtClean="0">
                <a:solidFill>
                  <a:schemeClr val="bg1"/>
                </a:solidFill>
              </a:rPr>
              <a:t>Learned</a:t>
            </a:r>
            <a:endParaRPr lang="en-US" dirty="0">
              <a:solidFill>
                <a:schemeClr val="bg1"/>
              </a:solidFill>
            </a:endParaRPr>
          </a:p>
        </p:txBody>
      </p:sp>
      <p:sp>
        <p:nvSpPr>
          <p:cNvPr id="3" name="Text Placeholder 2"/>
          <p:cNvSpPr>
            <a:spLocks noGrp="1"/>
          </p:cNvSpPr>
          <p:nvPr>
            <p:ph type="body" idx="1"/>
          </p:nvPr>
        </p:nvSpPr>
        <p:spPr>
          <a:xfrm>
            <a:off x="3859619" y="4216328"/>
            <a:ext cx="6518377" cy="600221"/>
          </a:xfrm>
        </p:spPr>
        <p:txBody>
          <a:bodyPr/>
          <a:lstStyle/>
          <a:p>
            <a:r>
              <a:rPr lang="en-US" dirty="0">
                <a:solidFill>
                  <a:schemeClr val="bg1"/>
                </a:solidFill>
              </a:rPr>
              <a:t>11-188 US25E Widening &amp; Access Management</a:t>
            </a:r>
          </a:p>
          <a:p>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98" y="4377986"/>
            <a:ext cx="3041193" cy="2278846"/>
          </a:xfrm>
          <a:prstGeom prst="rect">
            <a:avLst/>
          </a:prstGeom>
        </p:spPr>
      </p:pic>
    </p:spTree>
    <p:extLst>
      <p:ext uri="{BB962C8B-B14F-4D97-AF65-F5344CB8AC3E}">
        <p14:creationId xmlns:p14="http://schemas.microsoft.com/office/powerpoint/2010/main" val="141813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10092"/>
            <a:ext cx="9601200" cy="4316819"/>
          </a:xfrm>
        </p:spPr>
        <p:txBody>
          <a:bodyPr>
            <a:normAutofit/>
          </a:bodyPr>
          <a:lstStyle/>
          <a:p>
            <a:r>
              <a:rPr lang="en-US" sz="2400" dirty="0"/>
              <a:t>Due to acidic nature of the soil &amp; age of the line, pitting is an issue in certain areas. This could make exposing &amp; encasing the line difficult</a:t>
            </a:r>
            <a:r>
              <a:rPr lang="en-US" sz="2400" dirty="0" smtClean="0"/>
              <a:t>.</a:t>
            </a:r>
          </a:p>
          <a:p>
            <a:r>
              <a:rPr lang="en-US" sz="2400" dirty="0" smtClean="0"/>
              <a:t>The split encasement bid price came in above what was estimated.</a:t>
            </a:r>
          </a:p>
          <a:p>
            <a:endParaRPr lang="en-US" sz="2400" dirty="0"/>
          </a:p>
          <a:p>
            <a:r>
              <a:rPr lang="en-US" sz="2400" dirty="0" smtClean="0"/>
              <a:t>During </a:t>
            </a:r>
            <a:r>
              <a:rPr lang="en-US" sz="2400" dirty="0"/>
              <a:t>the preconstruction meeting, ATS agreed to </a:t>
            </a:r>
            <a:r>
              <a:rPr lang="en-US" sz="2400" dirty="0" smtClean="0"/>
              <a:t>an </a:t>
            </a:r>
            <a:r>
              <a:rPr lang="en-US" sz="2400" dirty="0"/>
              <a:t>onsite meeting with Barbourville Utilities to investigate the </a:t>
            </a:r>
            <a:r>
              <a:rPr lang="en-US" sz="2400" dirty="0" smtClean="0"/>
              <a:t>areas to be encased.</a:t>
            </a:r>
          </a:p>
          <a:p>
            <a:pPr lvl="1"/>
            <a:r>
              <a:rPr lang="en-US" sz="2400" dirty="0" smtClean="0"/>
              <a:t>If the condition of the line was such that it would be more economical to replace </a:t>
            </a:r>
            <a:r>
              <a:rPr lang="en-US" sz="2400" dirty="0"/>
              <a:t>&amp; traditionally </a:t>
            </a:r>
            <a:r>
              <a:rPr lang="en-US" sz="2400" dirty="0" smtClean="0"/>
              <a:t>encase, Barbourville would consider that option.</a:t>
            </a:r>
            <a:endParaRPr lang="en-US" sz="2400" dirty="0"/>
          </a:p>
          <a:p>
            <a:endParaRPr lang="en-US" dirty="0"/>
          </a:p>
        </p:txBody>
      </p:sp>
    </p:spTree>
    <p:extLst>
      <p:ext uri="{BB962C8B-B14F-4D97-AF65-F5344CB8AC3E}">
        <p14:creationId xmlns:p14="http://schemas.microsoft.com/office/powerpoint/2010/main" val="364594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Coordination</a:t>
            </a:r>
            <a:endParaRPr lang="en-US" dirty="0"/>
          </a:p>
        </p:txBody>
      </p:sp>
      <p:sp>
        <p:nvSpPr>
          <p:cNvPr id="3" name="Content Placeholder 2"/>
          <p:cNvSpPr>
            <a:spLocks noGrp="1"/>
          </p:cNvSpPr>
          <p:nvPr>
            <p:ph idx="1"/>
          </p:nvPr>
        </p:nvSpPr>
        <p:spPr>
          <a:xfrm>
            <a:off x="1371600" y="1828799"/>
            <a:ext cx="9601200" cy="4270917"/>
          </a:xfrm>
        </p:spPr>
        <p:txBody>
          <a:bodyPr>
            <a:normAutofit/>
          </a:bodyPr>
          <a:lstStyle/>
          <a:p>
            <a:r>
              <a:rPr lang="en-US" sz="2400" dirty="0" smtClean="0"/>
              <a:t>Near the beginning of the project there is a privately owned 4” sanitary sewer force main which feeds into an 8” line owned by Corbin City Utilities.</a:t>
            </a:r>
          </a:p>
          <a:p>
            <a:pPr lvl="1"/>
            <a:r>
              <a:rPr lang="en-US" sz="2400" dirty="0" smtClean="0"/>
              <a:t>This line was not differentiated on plans from any other. It was the right of way staff which initially brought to our attention that this line was privately owned &amp; potentially impacted by the project.</a:t>
            </a:r>
          </a:p>
          <a:p>
            <a:pPr lvl="1"/>
            <a:r>
              <a:rPr lang="en-US" sz="2400" dirty="0" smtClean="0"/>
              <a:t>Due to the uncertainty of impacts &amp; tight schedule, the decision was made to leave most of the existing line in place. Sections that would be affected were to be replaced &amp; encased by the highway contractor.</a:t>
            </a:r>
            <a:endParaRPr lang="en-US" sz="2400" dirty="0"/>
          </a:p>
        </p:txBody>
      </p:sp>
    </p:spTree>
    <p:extLst>
      <p:ext uri="{BB962C8B-B14F-4D97-AF65-F5344CB8AC3E}">
        <p14:creationId xmlns:p14="http://schemas.microsoft.com/office/powerpoint/2010/main" val="3339156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Betterment</a:t>
            </a:r>
            <a:endParaRPr lang="en-US" dirty="0"/>
          </a:p>
        </p:txBody>
      </p:sp>
      <p:sp>
        <p:nvSpPr>
          <p:cNvPr id="3" name="Content Placeholder 2"/>
          <p:cNvSpPr>
            <a:spLocks noGrp="1"/>
          </p:cNvSpPr>
          <p:nvPr>
            <p:ph idx="1"/>
          </p:nvPr>
        </p:nvSpPr>
        <p:spPr>
          <a:xfrm>
            <a:off x="838200" y="1935126"/>
            <a:ext cx="10515600" cy="3296093"/>
          </a:xfrm>
        </p:spPr>
        <p:txBody>
          <a:bodyPr>
            <a:normAutofit/>
          </a:bodyPr>
          <a:lstStyle/>
          <a:p>
            <a:r>
              <a:rPr lang="en-US" sz="2400" dirty="0" smtClean="0"/>
              <a:t>LWD#2 initially proposed relocation of 5,300’ of 6” line.</a:t>
            </a:r>
          </a:p>
          <a:p>
            <a:pPr lvl="1"/>
            <a:r>
              <a:rPr lang="en-US" sz="2400" dirty="0" smtClean="0"/>
              <a:t>It was the opinion of the District that the existing line could be avoided &amp; left in place in several locations.</a:t>
            </a:r>
          </a:p>
          <a:p>
            <a:r>
              <a:rPr lang="en-US" sz="2400" dirty="0" smtClean="0"/>
              <a:t>Ground penetrating radar &amp; vacuum excavation were utilized with varying degrees of success to find the existing lines.</a:t>
            </a:r>
          </a:p>
          <a:p>
            <a:r>
              <a:rPr lang="en-US" sz="2400" dirty="0"/>
              <a:t>The Water District followed up by using company personnel to excavate the line. KYTC surveyors were on hand to take shots on the line</a:t>
            </a:r>
            <a:r>
              <a:rPr lang="en-US" sz="2400" dirty="0" smtClean="0"/>
              <a:t>.</a:t>
            </a:r>
            <a:endParaRPr lang="en-US" sz="2400" dirty="0"/>
          </a:p>
        </p:txBody>
      </p:sp>
    </p:spTree>
    <p:extLst>
      <p:ext uri="{BB962C8B-B14F-4D97-AF65-F5344CB8AC3E}">
        <p14:creationId xmlns:p14="http://schemas.microsoft.com/office/powerpoint/2010/main" val="1149507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6383575" y="111977"/>
            <a:ext cx="4993262" cy="6658720"/>
          </a:xfrm>
          <a:prstGeom prst="rect">
            <a:avLst/>
          </a:prstGeom>
          <a:noFill/>
          <a:ln>
            <a:noFill/>
          </a:ln>
        </p:spPr>
      </p:pic>
      <p:sp>
        <p:nvSpPr>
          <p:cNvPr id="4" name="Text Placeholder 3"/>
          <p:cNvSpPr>
            <a:spLocks noGrp="1"/>
          </p:cNvSpPr>
          <p:nvPr>
            <p:ph type="body" sz="half" idx="2"/>
          </p:nvPr>
        </p:nvSpPr>
        <p:spPr>
          <a:xfrm>
            <a:off x="713268" y="2569715"/>
            <a:ext cx="3855720" cy="1594388"/>
          </a:xfrm>
        </p:spPr>
        <p:txBody>
          <a:bodyPr>
            <a:normAutofit/>
          </a:bodyPr>
          <a:lstStyle/>
          <a:p>
            <a:r>
              <a:rPr lang="en-US" sz="2000" dirty="0" smtClean="0"/>
              <a:t>Water District consultant claimed line could not be left in place due to only having ~20” of cover.</a:t>
            </a:r>
            <a:endParaRPr lang="en-US" sz="2000" dirty="0"/>
          </a:p>
        </p:txBody>
      </p:sp>
    </p:spTree>
    <p:extLst>
      <p:ext uri="{BB962C8B-B14F-4D97-AF65-F5344CB8AC3E}">
        <p14:creationId xmlns:p14="http://schemas.microsoft.com/office/powerpoint/2010/main" val="55543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58679"/>
            <a:ext cx="9601200" cy="4208721"/>
          </a:xfrm>
        </p:spPr>
        <p:txBody>
          <a:bodyPr/>
          <a:lstStyle/>
          <a:p>
            <a:r>
              <a:rPr lang="en-US" sz="2400" dirty="0" smtClean="0"/>
              <a:t>After </a:t>
            </a:r>
            <a:r>
              <a:rPr lang="en-US" sz="2400" dirty="0"/>
              <a:t>these locations were obtained, we were able to negotiate with the Water District to leave some sections in place, with a final count of 3,180’ of 6” line to be relocated.</a:t>
            </a:r>
          </a:p>
          <a:p>
            <a:endParaRPr lang="en-US" sz="2400" dirty="0" smtClean="0"/>
          </a:p>
          <a:p>
            <a:r>
              <a:rPr lang="en-US" sz="2400" dirty="0" smtClean="0"/>
              <a:t>The </a:t>
            </a:r>
            <a:r>
              <a:rPr lang="en-US" sz="2400" dirty="0"/>
              <a:t>changes resulted in a </a:t>
            </a:r>
            <a:r>
              <a:rPr lang="en-US" sz="2400" dirty="0" smtClean="0"/>
              <a:t>savings of approximately </a:t>
            </a:r>
            <a:r>
              <a:rPr lang="en-US" sz="2400" dirty="0"/>
              <a:t>$125,000.</a:t>
            </a:r>
          </a:p>
          <a:p>
            <a:endParaRPr lang="en-US" dirty="0"/>
          </a:p>
        </p:txBody>
      </p:sp>
    </p:spTree>
    <p:extLst>
      <p:ext uri="{BB962C8B-B14F-4D97-AF65-F5344CB8AC3E}">
        <p14:creationId xmlns:p14="http://schemas.microsoft.com/office/powerpoint/2010/main" val="716117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550020"/>
            <a:ext cx="10515600" cy="4914575"/>
          </a:xfrm>
        </p:spPr>
        <p:txBody>
          <a:bodyPr>
            <a:normAutofit/>
          </a:bodyPr>
          <a:lstStyle/>
          <a:p>
            <a:r>
              <a:rPr lang="en-US" sz="2400" dirty="0" smtClean="0"/>
              <a:t>Need for standardized utility design units for use in scoping.</a:t>
            </a:r>
          </a:p>
          <a:p>
            <a:r>
              <a:rPr lang="en-US" sz="2400" dirty="0" smtClean="0"/>
              <a:t>Internal coordination is vital, especially on a project of this magnitude.</a:t>
            </a:r>
          </a:p>
          <a:p>
            <a:r>
              <a:rPr lang="en-US" sz="2400" dirty="0" smtClean="0"/>
              <a:t>Relocation plans designed by same company, but not necessarily by the same people.</a:t>
            </a:r>
          </a:p>
          <a:p>
            <a:pPr lvl="1"/>
            <a:r>
              <a:rPr lang="en-US" sz="2400" dirty="0" smtClean="0"/>
              <a:t>Deadlines, scope of work, &amp; other important information conveyed to the roadway design team did not make it to the utility designers in a timely fashion. This led to last minute corrections, plan changes, &amp; construction change orders.</a:t>
            </a:r>
          </a:p>
          <a:p>
            <a:r>
              <a:rPr lang="en-US" sz="2400" dirty="0" smtClean="0"/>
              <a:t>Cabinet’s consultant is put in the middle of conflicting interests.</a:t>
            </a:r>
          </a:p>
          <a:p>
            <a:pPr lvl="1"/>
            <a:r>
              <a:rPr lang="en-US" sz="2400" dirty="0" smtClean="0"/>
              <a:t>Consultant is working for the Cabinet, but is being asked to be an advocate for both the Cabinet &amp; the utility (see the previous Betterment slide).</a:t>
            </a:r>
            <a:endParaRPr lang="en-US" sz="2400" dirty="0"/>
          </a:p>
        </p:txBody>
      </p:sp>
    </p:spTree>
    <p:extLst>
      <p:ext uri="{BB962C8B-B14F-4D97-AF65-F5344CB8AC3E}">
        <p14:creationId xmlns:p14="http://schemas.microsoft.com/office/powerpoint/2010/main" val="161209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113721" y="80712"/>
            <a:ext cx="5421868" cy="6671440"/>
          </a:xfrm>
        </p:spPr>
      </p:pic>
      <p:sp>
        <p:nvSpPr>
          <p:cNvPr id="6" name="Text Placeholder 3"/>
          <p:cNvSpPr txBox="1">
            <a:spLocks/>
          </p:cNvSpPr>
          <p:nvPr/>
        </p:nvSpPr>
        <p:spPr>
          <a:xfrm>
            <a:off x="638837" y="481846"/>
            <a:ext cx="4039487" cy="5869172"/>
          </a:xfrm>
          <a:prstGeom prst="rect">
            <a:avLst/>
          </a:prstGeom>
        </p:spPr>
        <p:txBody>
          <a:bodyPr vert="horz" lIns="91440" tIns="45720" rIns="91440" bIns="45720" rtlCol="0">
            <a:normAutofit lnSpcReduction="10000"/>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lgn="ctr"/>
            <a:r>
              <a:rPr lang="en-US" sz="2000" dirty="0" smtClean="0"/>
              <a:t>Expectation was to save time &amp; money by having the highway consultant design the utility relocation. The jury is out on the full scope of achieved benefits. The project went better than it could have had we not taken steps for early coordination &amp; increased Cabinet involvement, but was not without challenges.</a:t>
            </a:r>
          </a:p>
          <a:p>
            <a:pPr algn="ctr"/>
            <a:r>
              <a:rPr lang="en-US" sz="2000" dirty="0" smtClean="0"/>
              <a:t>We are taking the lessons learned from this project forward to the next section of this roadway.</a:t>
            </a:r>
            <a:endParaRPr lang="en-US" sz="2000" dirty="0"/>
          </a:p>
          <a:p>
            <a:pPr algn="ctr"/>
            <a:r>
              <a:rPr lang="en-US" sz="2000" dirty="0"/>
              <a:t>The search continues for the perfect execution of the cat herding process that is utility relocation</a:t>
            </a:r>
            <a:r>
              <a:rPr lang="en-US" sz="2000" dirty="0" smtClean="0"/>
              <a:t>.</a:t>
            </a:r>
            <a:endParaRPr lang="en-US" sz="2000" dirty="0"/>
          </a:p>
        </p:txBody>
      </p:sp>
      <p:sp>
        <p:nvSpPr>
          <p:cNvPr id="8" name="Title 7" hidden="1"/>
          <p:cNvSpPr>
            <a:spLocks noGrp="1"/>
          </p:cNvSpPr>
          <p:nvPr>
            <p:ph type="title"/>
          </p:nvPr>
        </p:nvSpPr>
        <p:spPr>
          <a:xfrm>
            <a:off x="1235344" y="251848"/>
            <a:ext cx="1600846" cy="337088"/>
          </a:xfrm>
        </p:spPr>
        <p:txBody>
          <a:bodyPr>
            <a:normAutofit fontScale="90000"/>
          </a:bodyPr>
          <a:lstStyle/>
          <a:p>
            <a:r>
              <a:rPr lang="en-US" sz="2000" dirty="0" smtClean="0"/>
              <a:t>Herding Cats</a:t>
            </a:r>
            <a:endParaRPr lang="en-US" sz="2000" dirty="0"/>
          </a:p>
        </p:txBody>
      </p:sp>
    </p:spTree>
    <p:extLst>
      <p:ext uri="{BB962C8B-B14F-4D97-AF65-F5344CB8AC3E}">
        <p14:creationId xmlns:p14="http://schemas.microsoft.com/office/powerpoint/2010/main" val="379886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8692"/>
            <a:ext cx="10515600" cy="1325563"/>
          </a:xfrm>
        </p:spPr>
        <p:txBody>
          <a:bodyPr/>
          <a:lstStyle/>
          <a:p>
            <a:pPr algn="ctr"/>
            <a:r>
              <a:rPr lang="en-US" sz="5400" dirty="0" smtClean="0"/>
              <a:t>Thanks</a:t>
            </a:r>
            <a:r>
              <a:rPr lang="en-US" dirty="0" smtClean="0"/>
              <a:t>!</a:t>
            </a:r>
            <a:endParaRPr lang="en-US" dirty="0"/>
          </a:p>
        </p:txBody>
      </p:sp>
      <p:sp>
        <p:nvSpPr>
          <p:cNvPr id="3" name="Content Placeholder 2"/>
          <p:cNvSpPr>
            <a:spLocks noGrp="1"/>
          </p:cNvSpPr>
          <p:nvPr>
            <p:ph sz="half" idx="1"/>
          </p:nvPr>
        </p:nvSpPr>
        <p:spPr>
          <a:xfrm>
            <a:off x="838200" y="2931089"/>
            <a:ext cx="5181600" cy="1542334"/>
          </a:xfrm>
        </p:spPr>
        <p:txBody>
          <a:bodyPr>
            <a:normAutofit/>
          </a:bodyPr>
          <a:lstStyle/>
          <a:p>
            <a:pPr marL="0" indent="0" algn="ctr">
              <a:buNone/>
            </a:pPr>
            <a:r>
              <a:rPr lang="en-US" sz="2800" dirty="0" smtClean="0"/>
              <a:t>Keenan Jones, PE</a:t>
            </a:r>
          </a:p>
          <a:p>
            <a:pPr marL="0" indent="0" algn="ctr">
              <a:buNone/>
            </a:pPr>
            <a:r>
              <a:rPr lang="en-US" sz="2700" dirty="0" smtClean="0"/>
              <a:t>KYTC District 11 Utilities</a:t>
            </a:r>
            <a:endParaRPr lang="en-US" sz="2700" dirty="0"/>
          </a:p>
        </p:txBody>
      </p:sp>
      <p:sp>
        <p:nvSpPr>
          <p:cNvPr id="4" name="Content Placeholder 3"/>
          <p:cNvSpPr>
            <a:spLocks noGrp="1"/>
          </p:cNvSpPr>
          <p:nvPr>
            <p:ph sz="half" idx="2"/>
          </p:nvPr>
        </p:nvSpPr>
        <p:spPr>
          <a:xfrm>
            <a:off x="6172200" y="2931090"/>
            <a:ext cx="5181600" cy="1542333"/>
          </a:xfrm>
        </p:spPr>
        <p:txBody>
          <a:bodyPr>
            <a:normAutofit/>
          </a:bodyPr>
          <a:lstStyle/>
          <a:p>
            <a:pPr marL="0" indent="0" algn="ctr">
              <a:buNone/>
            </a:pPr>
            <a:r>
              <a:rPr lang="en-US" sz="2800" dirty="0" smtClean="0"/>
              <a:t>Sherri Chappell, PE</a:t>
            </a:r>
          </a:p>
          <a:p>
            <a:pPr marL="0" indent="0" algn="ctr">
              <a:buNone/>
            </a:pPr>
            <a:r>
              <a:rPr lang="en-US" sz="2700" dirty="0" smtClean="0"/>
              <a:t>KYTC Project Manager</a:t>
            </a:r>
            <a:endParaRPr lang="en-US" sz="2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6643" y="5018591"/>
            <a:ext cx="1538714" cy="1538714"/>
          </a:xfrm>
          <a:prstGeom prst="rect">
            <a:avLst/>
          </a:prstGeom>
        </p:spPr>
      </p:pic>
    </p:spTree>
    <p:extLst>
      <p:ext uri="{BB962C8B-B14F-4D97-AF65-F5344CB8AC3E}">
        <p14:creationId xmlns:p14="http://schemas.microsoft.com/office/powerpoint/2010/main" val="47430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176" t="43217"/>
          <a:stretch/>
        </p:blipFill>
        <p:spPr>
          <a:xfrm>
            <a:off x="116433" y="1271240"/>
            <a:ext cx="11986357" cy="4080534"/>
          </a:xfrm>
          <a:prstGeom prst="rect">
            <a:avLst/>
          </a:prstGeom>
          <a:ln>
            <a:noFill/>
          </a:ln>
          <a:effectLst>
            <a:outerShdw blurRad="292100" dist="139700" dir="2700000" algn="tl" rotWithShape="0">
              <a:srgbClr val="333333">
                <a:alpha val="65000"/>
              </a:srgbClr>
            </a:outerShdw>
          </a:effectLst>
        </p:spPr>
      </p:pic>
      <p:sp>
        <p:nvSpPr>
          <p:cNvPr id="3" name="Content Placeholder 2"/>
          <p:cNvSpPr txBox="1">
            <a:spLocks/>
          </p:cNvSpPr>
          <p:nvPr/>
        </p:nvSpPr>
        <p:spPr>
          <a:xfrm>
            <a:off x="2253913" y="5832087"/>
            <a:ext cx="7711396" cy="62365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Notice to proceed given to ATS Construction 7/25/18.</a:t>
            </a:r>
            <a:endParaRPr lang="en-US" dirty="0"/>
          </a:p>
        </p:txBody>
      </p:sp>
      <p:sp>
        <p:nvSpPr>
          <p:cNvPr id="2" name="Title 1" hidden="1"/>
          <p:cNvSpPr>
            <a:spLocks noGrp="1"/>
          </p:cNvSpPr>
          <p:nvPr>
            <p:ph type="title"/>
          </p:nvPr>
        </p:nvSpPr>
        <p:spPr>
          <a:xfrm>
            <a:off x="4818061" y="385967"/>
            <a:ext cx="1796495" cy="430078"/>
          </a:xfrm>
        </p:spPr>
        <p:txBody>
          <a:bodyPr>
            <a:normAutofit/>
          </a:bodyPr>
          <a:lstStyle/>
          <a:p>
            <a:r>
              <a:rPr lang="en-US" sz="2400" dirty="0" smtClean="0"/>
              <a:t>Project Map</a:t>
            </a:r>
            <a:endParaRPr lang="en-US" sz="2400" dirty="0"/>
          </a:p>
        </p:txBody>
      </p:sp>
    </p:spTree>
    <p:extLst>
      <p:ext uri="{BB962C8B-B14F-4D97-AF65-F5344CB8AC3E}">
        <p14:creationId xmlns:p14="http://schemas.microsoft.com/office/powerpoint/2010/main" val="226179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230679" cy="792126"/>
          </a:xfrm>
        </p:spPr>
        <p:txBody>
          <a:bodyPr/>
          <a:lstStyle/>
          <a:p>
            <a:r>
              <a:rPr lang="en-US" dirty="0" smtClean="0"/>
              <a:t>Large Utility Involvement</a:t>
            </a:r>
            <a:endParaRPr lang="en-US" dirty="0"/>
          </a:p>
        </p:txBody>
      </p:sp>
      <p:sp>
        <p:nvSpPr>
          <p:cNvPr id="3" name="Content Placeholder 2"/>
          <p:cNvSpPr>
            <a:spLocks noGrp="1"/>
          </p:cNvSpPr>
          <p:nvPr>
            <p:ph idx="1"/>
          </p:nvPr>
        </p:nvSpPr>
        <p:spPr>
          <a:xfrm>
            <a:off x="1371600" y="1998921"/>
            <a:ext cx="9601200" cy="3868479"/>
          </a:xfrm>
        </p:spPr>
        <p:txBody>
          <a:bodyPr vert="horz" lIns="91440" tIns="45720" rIns="91440" bIns="45720" rtlCol="0">
            <a:normAutofit/>
          </a:bodyPr>
          <a:lstStyle/>
          <a:p>
            <a:r>
              <a:rPr lang="en-US" sz="2400" dirty="0"/>
              <a:t>3 Municipal Utilities</a:t>
            </a:r>
          </a:p>
          <a:p>
            <a:r>
              <a:rPr lang="en-US" sz="2400" dirty="0" smtClean="0"/>
              <a:t>2 </a:t>
            </a:r>
            <a:r>
              <a:rPr lang="en-US" sz="2400" dirty="0"/>
              <a:t>Electric Companies</a:t>
            </a:r>
          </a:p>
          <a:p>
            <a:r>
              <a:rPr lang="en-US" sz="2400" dirty="0"/>
              <a:t>2 Phone Companies</a:t>
            </a:r>
          </a:p>
          <a:p>
            <a:r>
              <a:rPr lang="en-US" sz="2400" dirty="0" smtClean="0"/>
              <a:t>CATV</a:t>
            </a:r>
          </a:p>
          <a:p>
            <a:r>
              <a:rPr lang="en-US" sz="2400" dirty="0" smtClean="0"/>
              <a:t>Natural Gas</a:t>
            </a:r>
          </a:p>
          <a:p>
            <a:endParaRPr lang="en-US" sz="2400" dirty="0" smtClean="0"/>
          </a:p>
          <a:p>
            <a:r>
              <a:rPr lang="en-US" sz="2400" dirty="0" smtClean="0"/>
              <a:t>The average project in our district will only have 1 of each, and may not include a gas company.</a:t>
            </a:r>
            <a:endParaRPr lang="en-US" sz="2400" dirty="0"/>
          </a:p>
        </p:txBody>
      </p:sp>
    </p:spTree>
    <p:extLst>
      <p:ext uri="{BB962C8B-B14F-4D97-AF65-F5344CB8AC3E}">
        <p14:creationId xmlns:p14="http://schemas.microsoft.com/office/powerpoint/2010/main" val="38563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773479" cy="845288"/>
          </a:xfrm>
        </p:spPr>
        <p:txBody>
          <a:bodyPr/>
          <a:lstStyle/>
          <a:p>
            <a:r>
              <a:rPr lang="en-US" dirty="0" smtClean="0"/>
              <a:t>Work Done By Cabinet</a:t>
            </a:r>
            <a:endParaRPr lang="en-US" dirty="0"/>
          </a:p>
        </p:txBody>
      </p:sp>
      <p:sp>
        <p:nvSpPr>
          <p:cNvPr id="3" name="Content Placeholder 2"/>
          <p:cNvSpPr>
            <a:spLocks noGrp="1"/>
          </p:cNvSpPr>
          <p:nvPr>
            <p:ph idx="1"/>
          </p:nvPr>
        </p:nvSpPr>
        <p:spPr>
          <a:xfrm>
            <a:off x="1371600" y="2041451"/>
            <a:ext cx="9601200" cy="3825949"/>
          </a:xfrm>
        </p:spPr>
        <p:txBody>
          <a:bodyPr>
            <a:normAutofit/>
          </a:bodyPr>
          <a:lstStyle/>
          <a:p>
            <a:r>
              <a:rPr lang="en-US" sz="2400" dirty="0" smtClean="0"/>
              <a:t>The 3 municipal utilities affected by the project were approached in the early stages about allowing relocation design to be done by the Cabinet’s highway design consultant &amp; the relocation to be done as part of the highway contract.</a:t>
            </a:r>
          </a:p>
          <a:p>
            <a:pPr lvl="1"/>
            <a:r>
              <a:rPr lang="en-US" sz="2400" dirty="0" smtClean="0"/>
              <a:t>This allows for conflicts to be addressed by a single entity rather than trying to coordinate with multiple designers.</a:t>
            </a:r>
            <a:endParaRPr lang="en-US" sz="2400" dirty="0"/>
          </a:p>
          <a:p>
            <a:pPr lvl="1"/>
            <a:r>
              <a:rPr lang="en-US" sz="2400" dirty="0" smtClean="0"/>
              <a:t>Relocation in the highway contract removes the work from the preconstruction schedule &amp; removes uncertainty about the exact location of relocated facilities.</a:t>
            </a:r>
          </a:p>
        </p:txBody>
      </p:sp>
    </p:spTree>
    <p:extLst>
      <p:ext uri="{BB962C8B-B14F-4D97-AF65-F5344CB8AC3E}">
        <p14:creationId xmlns:p14="http://schemas.microsoft.com/office/powerpoint/2010/main" val="3814633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7836195" cy="802758"/>
          </a:xfrm>
        </p:spPr>
        <p:txBody>
          <a:bodyPr>
            <a:normAutofit fontScale="90000"/>
          </a:bodyPr>
          <a:lstStyle/>
          <a:p>
            <a:r>
              <a:rPr lang="en-US" dirty="0" smtClean="0"/>
              <a:t>Relocation By </a:t>
            </a:r>
            <a:r>
              <a:rPr lang="en-US" dirty="0" smtClean="0"/>
              <a:t>Highway Contractor</a:t>
            </a:r>
            <a:endParaRPr lang="en-US" dirty="0"/>
          </a:p>
        </p:txBody>
      </p:sp>
      <p:sp>
        <p:nvSpPr>
          <p:cNvPr id="3" name="Content Placeholder 2"/>
          <p:cNvSpPr>
            <a:spLocks noGrp="1"/>
          </p:cNvSpPr>
          <p:nvPr>
            <p:ph idx="1"/>
          </p:nvPr>
        </p:nvSpPr>
        <p:spPr>
          <a:xfrm>
            <a:off x="838200" y="1775637"/>
            <a:ext cx="10515600" cy="4925788"/>
          </a:xfrm>
        </p:spPr>
        <p:txBody>
          <a:bodyPr>
            <a:noAutofit/>
          </a:bodyPr>
          <a:lstStyle/>
          <a:p>
            <a:r>
              <a:rPr lang="en-US" sz="2400" dirty="0" smtClean="0"/>
              <a:t>Utility can include a list of at least 3 approved contractors to do their relocation work.</a:t>
            </a:r>
          </a:p>
          <a:p>
            <a:pPr lvl="1"/>
            <a:r>
              <a:rPr lang="en-US" sz="2400" dirty="0" smtClean="0"/>
              <a:t>This allows the utility to be more restrictive on who does the work than can normally be achieved by open bidding.</a:t>
            </a:r>
          </a:p>
          <a:p>
            <a:r>
              <a:rPr lang="en-US" sz="2400" dirty="0" smtClean="0"/>
              <a:t>Cabinet is providing an inspector to monitor the relocation work, but the Utility can still have their own inspector on site as well.</a:t>
            </a:r>
          </a:p>
          <a:p>
            <a:r>
              <a:rPr lang="en-US" sz="2400" dirty="0"/>
              <a:t>Element of risk of not having utilities clear by letting date is </a:t>
            </a:r>
            <a:r>
              <a:rPr lang="en-US" sz="2400" dirty="0" smtClean="0"/>
              <a:t>eliminated.</a:t>
            </a:r>
          </a:p>
          <a:p>
            <a:r>
              <a:rPr lang="en-US" sz="2400" dirty="0" smtClean="0"/>
              <a:t>Unforeseen conflicts can be better handled when contractor responsible for the roadwork is also responsible for the utilities.</a:t>
            </a:r>
            <a:endParaRPr lang="en-US" sz="2400" dirty="0"/>
          </a:p>
        </p:txBody>
      </p:sp>
    </p:spTree>
    <p:extLst>
      <p:ext uri="{BB962C8B-B14F-4D97-AF65-F5344CB8AC3E}">
        <p14:creationId xmlns:p14="http://schemas.microsoft.com/office/powerpoint/2010/main" val="94105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4040372" cy="675167"/>
          </a:xfrm>
        </p:spPr>
        <p:txBody>
          <a:bodyPr vert="horz" lIns="91440" tIns="45720" rIns="91440" bIns="45720" rtlCol="0" anchor="t">
            <a:normAutofit fontScale="90000"/>
          </a:bodyPr>
          <a:lstStyle/>
          <a:p>
            <a:r>
              <a:rPr lang="en-US" dirty="0" smtClean="0"/>
              <a:t>Design Conflicts</a:t>
            </a:r>
            <a:endParaRPr lang="en-US" dirty="0"/>
          </a:p>
        </p:txBody>
      </p:sp>
      <p:sp>
        <p:nvSpPr>
          <p:cNvPr id="3" name="Content Placeholder 2"/>
          <p:cNvSpPr>
            <a:spLocks noGrp="1"/>
          </p:cNvSpPr>
          <p:nvPr>
            <p:ph idx="1"/>
          </p:nvPr>
        </p:nvSpPr>
        <p:spPr>
          <a:xfrm>
            <a:off x="1371600" y="1967023"/>
            <a:ext cx="9601200" cy="4306186"/>
          </a:xfrm>
        </p:spPr>
        <p:txBody>
          <a:bodyPr vert="horz" lIns="91440" tIns="45720" rIns="91440" bIns="45720" rtlCol="0">
            <a:normAutofit/>
          </a:bodyPr>
          <a:lstStyle/>
          <a:p>
            <a:r>
              <a:rPr lang="en-US" sz="2400" dirty="0" smtClean="0"/>
              <a:t>Corbin Utilities has a large amount of facilities in a congested area.</a:t>
            </a:r>
          </a:p>
          <a:p>
            <a:r>
              <a:rPr lang="en-US" sz="2400" dirty="0" smtClean="0"/>
              <a:t>Proposed facilities:</a:t>
            </a:r>
          </a:p>
          <a:p>
            <a:pPr lvl="1"/>
            <a:r>
              <a:rPr lang="en-US" sz="2400" dirty="0" smtClean="0"/>
              <a:t>Nearly </a:t>
            </a:r>
            <a:r>
              <a:rPr lang="en-US" sz="2400" dirty="0"/>
              <a:t>5,000’ of waterline</a:t>
            </a:r>
          </a:p>
          <a:p>
            <a:pPr lvl="1"/>
            <a:r>
              <a:rPr lang="en-US" sz="2400" dirty="0"/>
              <a:t>2,000’ of force main, 3,500’ of gravity sewer, &amp; 27 </a:t>
            </a:r>
            <a:r>
              <a:rPr lang="en-US" sz="2400" dirty="0" smtClean="0"/>
              <a:t>manholes</a:t>
            </a:r>
          </a:p>
          <a:p>
            <a:r>
              <a:rPr lang="en-US" sz="2400" dirty="0" smtClean="0"/>
              <a:t>Having the utilities designed by the highway designer allows for conflicts with the roadwork to be addressed more quickly &amp; efficiently than if everything has to move through an intermediary.</a:t>
            </a:r>
            <a:endParaRPr lang="en-US" sz="2400" dirty="0"/>
          </a:p>
        </p:txBody>
      </p:sp>
    </p:spTree>
    <p:extLst>
      <p:ext uri="{BB962C8B-B14F-4D97-AF65-F5344CB8AC3E}">
        <p14:creationId xmlns:p14="http://schemas.microsoft.com/office/powerpoint/2010/main" val="75634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2721935" cy="802758"/>
          </a:xfrm>
        </p:spPr>
        <p:txBody>
          <a:bodyPr/>
          <a:lstStyle/>
          <a:p>
            <a:r>
              <a:rPr lang="en-US" dirty="0" smtClean="0"/>
              <a:t>Avoidance</a:t>
            </a:r>
            <a:endParaRPr lang="en-US" dirty="0"/>
          </a:p>
        </p:txBody>
      </p:sp>
      <p:sp>
        <p:nvSpPr>
          <p:cNvPr id="3" name="Content Placeholder 2"/>
          <p:cNvSpPr>
            <a:spLocks noGrp="1"/>
          </p:cNvSpPr>
          <p:nvPr>
            <p:ph idx="1"/>
          </p:nvPr>
        </p:nvSpPr>
        <p:spPr>
          <a:xfrm>
            <a:off x="838200" y="1775637"/>
            <a:ext cx="10515600" cy="4925788"/>
          </a:xfrm>
        </p:spPr>
        <p:txBody>
          <a:bodyPr>
            <a:noAutofit/>
          </a:bodyPr>
          <a:lstStyle/>
          <a:p>
            <a:r>
              <a:rPr lang="en-US" sz="2400" dirty="0" smtClean="0"/>
              <a:t>Barbourville Utilities 18” ductile iron raw water line</a:t>
            </a:r>
          </a:p>
          <a:p>
            <a:pPr lvl="1"/>
            <a:r>
              <a:rPr lang="en-US" sz="2400" dirty="0" smtClean="0"/>
              <a:t>Carries water from Laurel River Lake to a treatment plant in Barbourville (~20 miles).</a:t>
            </a:r>
          </a:p>
          <a:p>
            <a:pPr lvl="1"/>
            <a:r>
              <a:rPr lang="en-US" sz="2400" dirty="0" smtClean="0"/>
              <a:t>Existing line runs the length of the project (~2 miles) in the eastbound shoulder.</a:t>
            </a:r>
          </a:p>
          <a:p>
            <a:pPr lvl="1"/>
            <a:r>
              <a:rPr lang="en-US" sz="2400" dirty="0" smtClean="0"/>
              <a:t>Originally proposed to relocate almost the entire length of line located in the project at an estimated cost of nearly $2 million.</a:t>
            </a:r>
          </a:p>
          <a:p>
            <a:pPr lvl="1"/>
            <a:r>
              <a:rPr lang="en-US" sz="2400" dirty="0" smtClean="0"/>
              <a:t>Utility was concerned about piecemeal relocation causing extended downtime. Line would need to be flushed each time to remove air &amp; debris before normal service could begin.</a:t>
            </a:r>
          </a:p>
        </p:txBody>
      </p:sp>
    </p:spTree>
    <p:extLst>
      <p:ext uri="{BB962C8B-B14F-4D97-AF65-F5344CB8AC3E}">
        <p14:creationId xmlns:p14="http://schemas.microsoft.com/office/powerpoint/2010/main" val="33532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585" y="1322586"/>
            <a:ext cx="10515600" cy="3249413"/>
          </a:xfrm>
        </p:spPr>
        <p:txBody>
          <a:bodyPr>
            <a:normAutofit/>
          </a:bodyPr>
          <a:lstStyle/>
          <a:p>
            <a:r>
              <a:rPr lang="en-US" sz="2400" dirty="0"/>
              <a:t>Modified </a:t>
            </a:r>
            <a:r>
              <a:rPr lang="en-US" sz="2400" dirty="0" smtClean="0"/>
              <a:t>shoulder </a:t>
            </a:r>
            <a:r>
              <a:rPr lang="en-US" sz="2400" dirty="0"/>
              <a:t>to </a:t>
            </a:r>
            <a:r>
              <a:rPr lang="en-US" sz="2400" dirty="0" smtClean="0"/>
              <a:t>largely avoid </a:t>
            </a:r>
            <a:r>
              <a:rPr lang="en-US" sz="2400" dirty="0"/>
              <a:t>disturbing the line.</a:t>
            </a:r>
          </a:p>
          <a:p>
            <a:pPr lvl="1"/>
            <a:r>
              <a:rPr lang="en-US" sz="2400" dirty="0" smtClean="0"/>
              <a:t>BUC &amp; the </a:t>
            </a:r>
            <a:r>
              <a:rPr lang="en-US" sz="2400" dirty="0"/>
              <a:t>Cabinet’s consultant excavated key locations to determine exact location &amp; depth</a:t>
            </a:r>
            <a:r>
              <a:rPr lang="en-US" sz="2400" dirty="0" smtClean="0"/>
              <a:t>.</a:t>
            </a:r>
          </a:p>
          <a:p>
            <a:pPr lvl="1"/>
            <a:r>
              <a:rPr lang="en-US" sz="2400" dirty="0" smtClean="0"/>
              <a:t>Final </a:t>
            </a:r>
            <a:r>
              <a:rPr lang="en-US" sz="2400" dirty="0"/>
              <a:t>decision was to leave the existing line in place &amp; install 470’ of split encasement across 5 proposed entrances at a cost of $</a:t>
            </a:r>
            <a:r>
              <a:rPr lang="en-US" sz="2400" dirty="0" smtClean="0"/>
              <a:t>223,250.</a:t>
            </a:r>
          </a:p>
          <a:p>
            <a:pPr lvl="1"/>
            <a:r>
              <a:rPr lang="en-US" sz="2400" dirty="0" smtClean="0"/>
              <a:t>Notes </a:t>
            </a:r>
            <a:r>
              <a:rPr lang="en-US" sz="2400" dirty="0"/>
              <a:t>were included in the highway contract to minimize the amount of time the line will be taken out of service </a:t>
            </a:r>
            <a:r>
              <a:rPr lang="en-US" sz="2400" dirty="0" smtClean="0"/>
              <a:t>for minimal disruption to </a:t>
            </a:r>
            <a:r>
              <a:rPr lang="en-US" sz="2400" dirty="0"/>
              <a:t>Barbourville’s pumping </a:t>
            </a:r>
            <a:r>
              <a:rPr lang="en-US" sz="2400" dirty="0" smtClean="0"/>
              <a:t>operations.</a:t>
            </a:r>
          </a:p>
          <a:p>
            <a:endParaRPr lang="en-US" sz="2400" dirty="0"/>
          </a:p>
        </p:txBody>
      </p:sp>
    </p:spTree>
    <p:extLst>
      <p:ext uri="{BB962C8B-B14F-4D97-AF65-F5344CB8AC3E}">
        <p14:creationId xmlns:p14="http://schemas.microsoft.com/office/powerpoint/2010/main" val="3667231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803" y="3965944"/>
            <a:ext cx="10297300" cy="240167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350" y="100133"/>
            <a:ext cx="9270206" cy="3696973"/>
          </a:xfrm>
          <a:prstGeom prst="rect">
            <a:avLst/>
          </a:prstGeom>
        </p:spPr>
      </p:pic>
      <p:sp>
        <p:nvSpPr>
          <p:cNvPr id="3" name="Rectangle 2"/>
          <p:cNvSpPr/>
          <p:nvPr/>
        </p:nvSpPr>
        <p:spPr>
          <a:xfrm>
            <a:off x="7357730" y="1105786"/>
            <a:ext cx="3788690" cy="838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02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Kennan Jones, Sherri Chappell</Speakers>
    <Section xmlns="b47a5aad-adfb-4dac-9d3f-47090e67d565">Utilities</Section>
  </documentManagement>
</p:properties>
</file>

<file path=customXml/itemProps1.xml><?xml version="1.0" encoding="utf-8"?>
<ds:datastoreItem xmlns:ds="http://schemas.openxmlformats.org/officeDocument/2006/customXml" ds:itemID="{55DF2B4A-9B4B-4419-95B3-DD0CBC95C203}"/>
</file>

<file path=customXml/itemProps2.xml><?xml version="1.0" encoding="utf-8"?>
<ds:datastoreItem xmlns:ds="http://schemas.openxmlformats.org/officeDocument/2006/customXml" ds:itemID="{C4FAAEEA-1542-4CF7-AC4F-6563093F8CD3}"/>
</file>

<file path=customXml/itemProps3.xml><?xml version="1.0" encoding="utf-8"?>
<ds:datastoreItem xmlns:ds="http://schemas.openxmlformats.org/officeDocument/2006/customXml" ds:itemID="{872D0E11-C385-43ED-9E28-9FC6580BE11F}"/>
</file>

<file path=docProps/app.xml><?xml version="1.0" encoding="utf-8"?>
<Properties xmlns="http://schemas.openxmlformats.org/officeDocument/2006/extended-properties" xmlns:vt="http://schemas.openxmlformats.org/officeDocument/2006/docPropsVTypes">
  <Template>Facet</Template>
  <TotalTime>4347</TotalTime>
  <Words>1469</Words>
  <Application>Microsoft Office PowerPoint</Application>
  <PresentationFormat>Widescreen</PresentationFormat>
  <Paragraphs>108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Franklin Gothic Book</vt:lpstr>
      <vt:lpstr>Crop</vt:lpstr>
      <vt:lpstr>Utility Coordination: Lessons Learned</vt:lpstr>
      <vt:lpstr>Project Map</vt:lpstr>
      <vt:lpstr>Large Utility Involvement</vt:lpstr>
      <vt:lpstr>Work Done By Cabinet</vt:lpstr>
      <vt:lpstr>Relocation By Highway Contractor</vt:lpstr>
      <vt:lpstr>Design Conflicts</vt:lpstr>
      <vt:lpstr>Avoidance</vt:lpstr>
      <vt:lpstr>PowerPoint Presentation</vt:lpstr>
      <vt:lpstr>PowerPoint Presentation</vt:lpstr>
      <vt:lpstr>PowerPoint Presentation</vt:lpstr>
      <vt:lpstr>ROW Coordination</vt:lpstr>
      <vt:lpstr>Betterment</vt:lpstr>
      <vt:lpstr>PowerPoint Presentation</vt:lpstr>
      <vt:lpstr>PowerPoint Presentation</vt:lpstr>
      <vt:lpstr>Lessons Learned</vt:lpstr>
      <vt:lpstr>Herding Cats</vt:lpstr>
      <vt:lpstr>Thanks!</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Coordination</dc:title>
  <dc:creator>Jones, Keenan (KYTC-D11)</dc:creator>
  <cp:lastModifiedBy>Jones, Keenan (KYTC-D11)</cp:lastModifiedBy>
  <cp:revision>125</cp:revision>
  <cp:lastPrinted>2018-08-24T14:59:08Z</cp:lastPrinted>
  <dcterms:created xsi:type="dcterms:W3CDTF">2018-07-23T14:22:46Z</dcterms:created>
  <dcterms:modified xsi:type="dcterms:W3CDTF">2018-08-24T18:23:38Z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